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jNDozLayhtpYe/PrdwBFOpuUPa9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A84285-FD32-4C9C-8F35-451FF8F0E2EC}">
  <a:tblStyle styleId="{40A84285-FD32-4C9C-8F35-451FF8F0E2EC}"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F4E7"/>
          </a:solidFill>
        </a:fill>
      </a:tcStyle>
    </a:wholeTbl>
    <a:band1H>
      <a:tcTxStyle/>
      <a:tcStyle>
        <a:tcBdr/>
        <a:fill>
          <a:solidFill>
            <a:srgbClr val="DBE9CB"/>
          </a:solidFill>
        </a:fill>
      </a:tcStyle>
    </a:band1H>
    <a:band2H>
      <a:tcTxStyle/>
      <a:tcStyle>
        <a:tcBdr/>
      </a:tcStyle>
    </a:band2H>
    <a:band1V>
      <a:tcTxStyle/>
      <a:tcStyle>
        <a:tcBdr/>
        <a:fill>
          <a:solidFill>
            <a:srgbClr val="DBE9CB"/>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45" name="Google Shape;14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06683b0f00_0_0: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205" name="Google Shape;205;g106683b0f00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0: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211" name="Google Shape;211;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1: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221" name="Google Shape;221;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2: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227" name="Google Shape;227;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3: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245" name="Google Shape;245;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4: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254" name="Google Shape;254;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52" name="Google Shape;152;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3: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60" name="Google Shape;160;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67" name="Google Shape;167;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5: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73" name="Google Shape;173;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6: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80" name="Google Shape;180;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7: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86" name="Google Shape;186;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93" name="Google Shape;193;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99" name="Google Shape;19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6"/>
        <p:cNvGrpSpPr/>
        <p:nvPr/>
      </p:nvGrpSpPr>
      <p:grpSpPr>
        <a:xfrm>
          <a:off x="0" y="0"/>
          <a:ext cx="0" cy="0"/>
          <a:chOff x="0" y="0"/>
          <a:chExt cx="0" cy="0"/>
        </a:xfrm>
      </p:grpSpPr>
      <p:grpSp>
        <p:nvGrpSpPr>
          <p:cNvPr id="27" name="Google Shape;27;p16"/>
          <p:cNvGrpSpPr/>
          <p:nvPr/>
        </p:nvGrpSpPr>
        <p:grpSpPr>
          <a:xfrm>
            <a:off x="0" y="-8467"/>
            <a:ext cx="12192000" cy="6866467"/>
            <a:chOff x="0" y="-8467"/>
            <a:chExt cx="12192000" cy="6866467"/>
          </a:xfrm>
        </p:grpSpPr>
        <p:cxnSp>
          <p:nvCxnSpPr>
            <p:cNvPr id="28" name="Google Shape;28;p16"/>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1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16"/>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16"/>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16"/>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6"/>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4" name="Google Shape;34;p16"/>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5" name="Google Shape;35;p16"/>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1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6"/>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16"/>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25"/>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5"/>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2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6"/>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26"/>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2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08" name="Google Shape;108;p2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27"/>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7"/>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2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2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23" name="Google Shape;123;p2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29"/>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9"/>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29"/>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0"/>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31"/>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1"/>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9"/>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9"/>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6" name="Google Shape;56;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0"/>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0"/>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3" name="Google Shape;63;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9" name="Google Shape;69;p21"/>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0" name="Google Shape;70;p21"/>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71" name="Google Shape;71;p21"/>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2" name="Google Shape;72;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23"/>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23"/>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24"/>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a:spLocks noGrp="1"/>
          </p:cNvSpPr>
          <p:nvPr>
            <p:ph type="pic" idx="2"/>
          </p:nvPr>
        </p:nvSpPr>
        <p:spPr>
          <a:xfrm>
            <a:off x="677334" y="609600"/>
            <a:ext cx="8596668" cy="3845718"/>
          </a:xfrm>
          <a:prstGeom prst="rect">
            <a:avLst/>
          </a:prstGeom>
          <a:noFill/>
          <a:ln>
            <a:noFill/>
          </a:ln>
        </p:spPr>
      </p:sp>
      <p:sp>
        <p:nvSpPr>
          <p:cNvPr id="90" name="Google Shape;90;p24"/>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5"/>
          <p:cNvGrpSpPr/>
          <p:nvPr/>
        </p:nvGrpSpPr>
        <p:grpSpPr>
          <a:xfrm>
            <a:off x="0" y="-8467"/>
            <a:ext cx="12192000" cy="6866467"/>
            <a:chOff x="0" y="-8467"/>
            <a:chExt cx="12192000" cy="6866467"/>
          </a:xfrm>
        </p:grpSpPr>
        <p:cxnSp>
          <p:nvCxnSpPr>
            <p:cNvPr id="11" name="Google Shape;11;p15"/>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15"/>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15"/>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15"/>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5"/>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5"/>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Google Shape;17;p15"/>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Google Shape;18;p15"/>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15"/>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5"/>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youtube.com/watch?v=HKk-pbeW3ic&amp;t=1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lvl="0"/>
            <a:r>
              <a:rPr lang="en-US" dirty="0" err="1"/>
              <a:t>Prevención</a:t>
            </a:r>
            <a:r>
              <a:rPr lang="en-US" dirty="0"/>
              <a:t> del </a:t>
            </a:r>
            <a:r>
              <a:rPr lang="en-US" dirty="0" err="1"/>
              <a:t>acoso</a:t>
            </a:r>
            <a:endParaRPr dirty="0"/>
          </a:p>
        </p:txBody>
      </p:sp>
      <p:sp>
        <p:nvSpPr>
          <p:cNvPr id="148" name="Google Shape;148;p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p>
            <a:pPr marL="0" lvl="0" indent="0">
              <a:spcBef>
                <a:spcPts val="0"/>
              </a:spcBef>
              <a:buSzPts val="3200"/>
            </a:pPr>
            <a:r>
              <a:rPr lang="en-US" sz="4000" dirty="0"/>
              <a:t>Lo </a:t>
            </a:r>
            <a:r>
              <a:rPr lang="en-US" sz="4000" dirty="0" err="1"/>
              <a:t>básico</a:t>
            </a:r>
            <a:endParaRPr lang="en-US" sz="4000" dirty="0"/>
          </a:p>
          <a:p>
            <a:pPr marL="0" lvl="0" indent="0">
              <a:spcBef>
                <a:spcPts val="0"/>
              </a:spcBef>
              <a:buSzPts val="3200"/>
            </a:pPr>
            <a:r>
              <a:rPr lang="en-US" sz="2000" i="1" dirty="0" err="1"/>
              <a:t>Estudiantes</a:t>
            </a:r>
            <a:r>
              <a:rPr lang="en-US" sz="2000" i="1" dirty="0"/>
              <a:t> de Intermedia/</a:t>
            </a:r>
            <a:r>
              <a:rPr lang="en-US" sz="2000" i="1" dirty="0" err="1"/>
              <a:t>Preparatoria</a:t>
            </a:r>
            <a:endParaRPr dirty="0"/>
          </a:p>
        </p:txBody>
      </p:sp>
      <p:sp>
        <p:nvSpPr>
          <p:cNvPr id="149" name="Google Shape;149;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Accompanies Lesson Plan from Rights, Respect, and Responsibility Curriculum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106683b0f00_0_0"/>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rmAutofit/>
          </a:bodyPr>
          <a:lstStyle/>
          <a:p>
            <a:pPr lvl="0">
              <a:buSzPts val="6000"/>
            </a:pPr>
            <a:r>
              <a:rPr lang="en-US" sz="6000" dirty="0"/>
              <a:t>Antes de </a:t>
            </a:r>
            <a:r>
              <a:rPr lang="en-US" sz="6000" dirty="0" err="1"/>
              <a:t>empezar</a:t>
            </a:r>
            <a:r>
              <a:rPr lang="en-US" sz="6000" dirty="0"/>
              <a:t>...</a:t>
            </a:r>
            <a:r>
              <a:rPr lang="en-US" sz="6000" dirty="0">
                <a:latin typeface="Trebuchet MS"/>
                <a:ea typeface="Trebuchet MS"/>
                <a:cs typeface="Trebuchet MS"/>
                <a:sym typeface="Trebuchet MS"/>
              </a:rPr>
              <a:t> </a:t>
            </a:r>
            <a:endParaRPr dirty="0"/>
          </a:p>
        </p:txBody>
      </p:sp>
      <p:sp>
        <p:nvSpPr>
          <p:cNvPr id="208" name="Google Shape;208;g106683b0f00_0_0"/>
          <p:cNvSpPr txBox="1">
            <a:spLocks noGrp="1"/>
          </p:cNvSpPr>
          <p:nvPr>
            <p:ph type="body" idx="1"/>
          </p:nvPr>
        </p:nvSpPr>
        <p:spPr>
          <a:xfrm>
            <a:off x="677325" y="1930500"/>
            <a:ext cx="8596800" cy="4551900"/>
          </a:xfrm>
          <a:prstGeom prst="rect">
            <a:avLst/>
          </a:prstGeom>
          <a:noFill/>
          <a:ln>
            <a:noFill/>
          </a:ln>
        </p:spPr>
        <p:txBody>
          <a:bodyPr spcFirstLastPara="1" wrap="square" lIns="91425" tIns="45700" rIns="91425" bIns="45700" anchor="t" anchorCtr="0">
            <a:noAutofit/>
          </a:bodyPr>
          <a:lstStyle/>
          <a:p>
            <a:pPr marL="342900" lvl="0" indent="-410210">
              <a:spcBef>
                <a:spcPts val="1500"/>
              </a:spcBef>
              <a:buSzPts val="2500"/>
            </a:pPr>
            <a:r>
              <a:rPr lang="es-ES" sz="3000" b="1" i="1" dirty="0">
                <a:latin typeface="Arial"/>
                <a:ea typeface="Arial"/>
                <a:cs typeface="Arial"/>
                <a:sym typeface="Arial"/>
              </a:rPr>
              <a:t>Nota: Haremos un juego de papeles en la próxima actividad. La persona A en el escenario está siendo acosada. 
Las personas B y C son testigos, así que elige tus roles cuidadosamente.</a:t>
            </a:r>
            <a:endParaRP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sp>
        <p:nvSpPr>
          <p:cNvPr id="213" name="Google Shape;213;p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14" name="Google Shape;214;p10"/>
          <p:cNvSpPr txBox="1">
            <a:spLocks noGrp="1"/>
          </p:cNvSpPr>
          <p:nvPr>
            <p:ph type="title"/>
          </p:nvPr>
        </p:nvSpPr>
        <p:spPr>
          <a:xfrm>
            <a:off x="1673334" y="380145"/>
            <a:ext cx="2795919" cy="4366516"/>
          </a:xfrm>
          <a:prstGeom prst="rect">
            <a:avLst/>
          </a:prstGeom>
          <a:noFill/>
          <a:ln>
            <a:noFill/>
          </a:ln>
        </p:spPr>
        <p:txBody>
          <a:bodyPr spcFirstLastPara="1" wrap="square" lIns="91425" tIns="45700" rIns="91425" bIns="45700" anchor="ctr" anchorCtr="0">
            <a:normAutofit/>
          </a:bodyPr>
          <a:lstStyle/>
          <a:p>
            <a:pPr lvl="0"/>
            <a:r>
              <a:rPr lang="en-US" dirty="0" err="1"/>
              <a:t>Escenario</a:t>
            </a:r>
            <a:r>
              <a:rPr lang="en-US" dirty="0"/>
              <a:t> de </a:t>
            </a:r>
            <a:r>
              <a:rPr lang="en-US" dirty="0" err="1"/>
              <a:t>Acoso</a:t>
            </a:r>
            <a:r>
              <a:rPr lang="en-US" dirty="0"/>
              <a:t> Sexual #1</a:t>
            </a:r>
            <a:br>
              <a:rPr lang="en-US" dirty="0"/>
            </a:br>
            <a:endParaRPr dirty="0"/>
          </a:p>
        </p:txBody>
      </p:sp>
      <p:sp>
        <p:nvSpPr>
          <p:cNvPr id="215" name="Google Shape;215;p10"/>
          <p:cNvSpPr/>
          <p:nvPr/>
        </p:nvSpPr>
        <p:spPr>
          <a:xfrm>
            <a:off x="0" y="4013200"/>
            <a:ext cx="448733" cy="2844800"/>
          </a:xfrm>
          <a:prstGeom prst="triangle">
            <a:avLst>
              <a:gd name="adj"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6" name="Google Shape;216;p10"/>
          <p:cNvCxnSpPr/>
          <p:nvPr/>
        </p:nvCxnSpPr>
        <p:spPr>
          <a:xfrm>
            <a:off x="4656670" y="1442595"/>
            <a:ext cx="0" cy="3937000"/>
          </a:xfrm>
          <a:prstGeom prst="straightConnector1">
            <a:avLst/>
          </a:prstGeom>
          <a:noFill/>
          <a:ln w="12700" cap="rnd" cmpd="sng">
            <a:solidFill>
              <a:schemeClr val="accent1"/>
            </a:solidFill>
            <a:prstDash val="solid"/>
            <a:round/>
            <a:headEnd type="none" w="sm" len="sm"/>
            <a:tailEnd type="none" w="sm" len="sm"/>
          </a:ln>
        </p:spPr>
      </p:cxnSp>
      <p:sp>
        <p:nvSpPr>
          <p:cNvPr id="217" name="Google Shape;217;p10"/>
          <p:cNvSpPr txBox="1">
            <a:spLocks noGrp="1"/>
          </p:cNvSpPr>
          <p:nvPr>
            <p:ph type="body" idx="1"/>
          </p:nvPr>
        </p:nvSpPr>
        <p:spPr>
          <a:xfrm>
            <a:off x="4978925" y="1109150"/>
            <a:ext cx="6577500" cy="5406000"/>
          </a:xfrm>
          <a:prstGeom prst="rect">
            <a:avLst/>
          </a:prstGeom>
          <a:noFill/>
          <a:ln>
            <a:noFill/>
          </a:ln>
        </p:spPr>
        <p:txBody>
          <a:bodyPr spcFirstLastPara="1" wrap="square" lIns="91425" tIns="45700" rIns="91425" bIns="45700" anchor="ctr" anchorCtr="0">
            <a:normAutofit/>
          </a:bodyPr>
          <a:lstStyle/>
          <a:p>
            <a:pPr marL="0" lvl="0" indent="0">
              <a:spcBef>
                <a:spcPts val="0"/>
              </a:spcBef>
              <a:buNone/>
            </a:pPr>
            <a:r>
              <a:rPr lang="es-ES" b="1" u="sng" dirty="0"/>
              <a:t>Indicaciones
Métete en los tríos asignados. 
Determina quién es la Persona A, la Persona B y la Persona C. 
Lean en silencio el escenario en grupo. 
La Persona A responderá al Escenario como la persona que está siendo acosada. 
La persona B responderá al escenario como alguien que está presenciando y necesita intervenir de manera segura. 
La persona C responderá al escenario como si conociera a la persona que realiza el acoso. 
Tendrán algo de tiempo para trabajar juntos y averiguar cómo responderían como sus respectivos personajes. 
¿Alguna pregunta?</a:t>
            </a:r>
            <a:endParaRPr dirty="0"/>
          </a:p>
        </p:txBody>
      </p:sp>
      <p:sp>
        <p:nvSpPr>
          <p:cNvPr id="218" name="Google Shape;218;p10"/>
          <p:cNvSpPr/>
          <p:nvPr/>
        </p:nvSpPr>
        <p:spPr>
          <a:xfrm rot="10800000" flipH="1">
            <a:off x="11364139" y="0"/>
            <a:ext cx="842596" cy="4616289"/>
          </a:xfrm>
          <a:prstGeom prst="triangle">
            <a:avLst>
              <a:gd name="adj" fmla="val 1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fontScale="90000"/>
          </a:bodyPr>
          <a:lstStyle/>
          <a:p>
            <a:pPr lvl="0">
              <a:buSzPct val="100000"/>
            </a:pPr>
            <a:r>
              <a:rPr lang="es-ES" dirty="0"/>
              <a:t>¿Qué estrategias o respuestas se te ocurrieron para cada persona de tu grupo?</a:t>
            </a:r>
            <a:endParaRPr dirty="0"/>
          </a:p>
        </p:txBody>
      </p:sp>
      <p:graphicFrame>
        <p:nvGraphicFramePr>
          <p:cNvPr id="224" name="Google Shape;224;p11"/>
          <p:cNvGraphicFramePr/>
          <p:nvPr>
            <p:extLst>
              <p:ext uri="{D42A27DB-BD31-4B8C-83A1-F6EECF244321}">
                <p14:modId xmlns:p14="http://schemas.microsoft.com/office/powerpoint/2010/main" val="3472865648"/>
              </p:ext>
            </p:extLst>
          </p:nvPr>
        </p:nvGraphicFramePr>
        <p:xfrm>
          <a:off x="677335" y="2160588"/>
          <a:ext cx="8596875" cy="3757275"/>
        </p:xfrm>
        <a:graphic>
          <a:graphicData uri="http://schemas.openxmlformats.org/drawingml/2006/table">
            <a:tbl>
              <a:tblPr firstRow="1" bandRow="1">
                <a:noFill/>
                <a:tableStyleId>{40A84285-FD32-4C9C-8F35-451FF8F0E2EC}</a:tableStyleId>
              </a:tblPr>
              <a:tblGrid>
                <a:gridCol w="2865625">
                  <a:extLst>
                    <a:ext uri="{9D8B030D-6E8A-4147-A177-3AD203B41FA5}">
                      <a16:colId xmlns:a16="http://schemas.microsoft.com/office/drawing/2014/main" val="20000"/>
                    </a:ext>
                  </a:extLst>
                </a:gridCol>
                <a:gridCol w="2865625">
                  <a:extLst>
                    <a:ext uri="{9D8B030D-6E8A-4147-A177-3AD203B41FA5}">
                      <a16:colId xmlns:a16="http://schemas.microsoft.com/office/drawing/2014/main" val="20001"/>
                    </a:ext>
                  </a:extLst>
                </a:gridCol>
                <a:gridCol w="2865625">
                  <a:extLst>
                    <a:ext uri="{9D8B030D-6E8A-4147-A177-3AD203B41FA5}">
                      <a16:colId xmlns:a16="http://schemas.microsoft.com/office/drawing/2014/main" val="20002"/>
                    </a:ext>
                  </a:extLst>
                </a:gridCol>
              </a:tblGrid>
              <a:tr h="615275">
                <a:tc>
                  <a:txBody>
                    <a:bodyPr/>
                    <a:lstStyle/>
                    <a:p>
                      <a:pPr marL="0" marR="0" lvl="0" indent="0" algn="ctr" rtl="0">
                        <a:spcBef>
                          <a:spcPts val="0"/>
                        </a:spcBef>
                        <a:spcAft>
                          <a:spcPts val="0"/>
                        </a:spcAft>
                        <a:buNone/>
                      </a:pPr>
                      <a:r>
                        <a:rPr lang="en-US" sz="3000" u="none" strike="noStrike" cap="none" dirty="0">
                          <a:solidFill>
                            <a:schemeClr val="dk1"/>
                          </a:solidFill>
                          <a:latin typeface="Arial"/>
                          <a:ea typeface="Arial"/>
                          <a:cs typeface="Arial"/>
                          <a:sym typeface="Arial"/>
                        </a:rPr>
                        <a:t>Persona A </a:t>
                      </a:r>
                      <a:endParaRPr dirty="0"/>
                    </a:p>
                  </a:txBody>
                  <a:tcPr marL="91450" marR="91450" marT="45725" marB="45725"/>
                </a:tc>
                <a:tc>
                  <a:txBody>
                    <a:bodyPr/>
                    <a:lstStyle/>
                    <a:p>
                      <a:pPr marL="0" marR="0" lvl="0" indent="0" algn="ctr" rtl="0">
                        <a:spcBef>
                          <a:spcPts val="0"/>
                        </a:spcBef>
                        <a:spcAft>
                          <a:spcPts val="0"/>
                        </a:spcAft>
                        <a:buNone/>
                      </a:pPr>
                      <a:r>
                        <a:rPr lang="en-US" sz="3000" u="none" strike="noStrike" cap="none" dirty="0">
                          <a:solidFill>
                            <a:schemeClr val="dk1"/>
                          </a:solidFill>
                          <a:latin typeface="Arial"/>
                          <a:ea typeface="Arial"/>
                          <a:cs typeface="Arial"/>
                          <a:sym typeface="Arial"/>
                        </a:rPr>
                        <a:t>Persona B</a:t>
                      </a:r>
                      <a:endParaRPr dirty="0"/>
                    </a:p>
                  </a:txBody>
                  <a:tcPr marL="91450" marR="91450" marT="45725" marB="45725"/>
                </a:tc>
                <a:tc>
                  <a:txBody>
                    <a:bodyPr/>
                    <a:lstStyle/>
                    <a:p>
                      <a:pPr marL="0" marR="0" lvl="0" indent="0" algn="ctr" rtl="0">
                        <a:spcBef>
                          <a:spcPts val="0"/>
                        </a:spcBef>
                        <a:spcAft>
                          <a:spcPts val="0"/>
                        </a:spcAft>
                        <a:buNone/>
                      </a:pPr>
                      <a:r>
                        <a:rPr lang="en-US" sz="3000" u="none" strike="noStrike" cap="none" dirty="0">
                          <a:solidFill>
                            <a:schemeClr val="dk1"/>
                          </a:solidFill>
                          <a:latin typeface="Arial"/>
                          <a:ea typeface="Arial"/>
                          <a:cs typeface="Arial"/>
                          <a:sym typeface="Arial"/>
                        </a:rPr>
                        <a:t>Persona C </a:t>
                      </a:r>
                      <a:endParaRPr dirty="0"/>
                    </a:p>
                  </a:txBody>
                  <a:tcPr marL="91450" marR="91450" marT="45725" marB="45725"/>
                </a:tc>
                <a:extLst>
                  <a:ext uri="{0D108BD9-81ED-4DB2-BD59-A6C34878D82A}">
                    <a16:rowId xmlns:a16="http://schemas.microsoft.com/office/drawing/2014/main" val="10000"/>
                  </a:ext>
                </a:extLst>
              </a:tr>
              <a:tr h="314200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8"/>
        <p:cNvGrpSpPr/>
        <p:nvPr/>
      </p:nvGrpSpPr>
      <p:grpSpPr>
        <a:xfrm>
          <a:off x="0" y="0"/>
          <a:ext cx="0" cy="0"/>
          <a:chOff x="0" y="0"/>
          <a:chExt cx="0" cy="0"/>
        </a:xfrm>
      </p:grpSpPr>
      <p:sp>
        <p:nvSpPr>
          <p:cNvPr id="229" name="Google Shape;229;p1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30" name="Google Shape;230;p12"/>
          <p:cNvSpPr txBox="1">
            <a:spLocks noGrp="1"/>
          </p:cNvSpPr>
          <p:nvPr>
            <p:ph type="title"/>
          </p:nvPr>
        </p:nvSpPr>
        <p:spPr>
          <a:xfrm>
            <a:off x="1286933" y="609600"/>
            <a:ext cx="10197494" cy="1099457"/>
          </a:xfrm>
          <a:prstGeom prst="rect">
            <a:avLst/>
          </a:prstGeom>
          <a:noFill/>
          <a:ln>
            <a:noFill/>
          </a:ln>
        </p:spPr>
        <p:txBody>
          <a:bodyPr spcFirstLastPara="1" wrap="square" lIns="91425" tIns="45700" rIns="91425" bIns="45700" anchor="t" anchorCtr="0">
            <a:normAutofit/>
          </a:bodyPr>
          <a:lstStyle/>
          <a:p>
            <a:pPr lvl="0">
              <a:buSzPts val="4400"/>
            </a:pPr>
            <a:r>
              <a:rPr lang="en-US" sz="4400" dirty="0" err="1"/>
              <a:t>Discusión</a:t>
            </a:r>
            <a:r>
              <a:rPr lang="en-US" sz="4400" dirty="0"/>
              <a:t> </a:t>
            </a:r>
            <a:endParaRPr dirty="0"/>
          </a:p>
        </p:txBody>
      </p:sp>
      <p:sp>
        <p:nvSpPr>
          <p:cNvPr id="231" name="Google Shape;231;p1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2"/>
          <p:cNvSpPr/>
          <p:nvPr/>
        </p:nvSpPr>
        <p:spPr>
          <a:xfrm flipH="1">
            <a:off x="11743267"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3" name="Google Shape;233;p12"/>
          <p:cNvGrpSpPr/>
          <p:nvPr/>
        </p:nvGrpSpPr>
        <p:grpSpPr>
          <a:xfrm>
            <a:off x="1286933" y="1950541"/>
            <a:ext cx="9618133" cy="4089484"/>
            <a:chOff x="0" y="1998"/>
            <a:chExt cx="9618133" cy="4089484"/>
          </a:xfrm>
        </p:grpSpPr>
        <p:cxnSp>
          <p:nvCxnSpPr>
            <p:cNvPr id="234" name="Google Shape;234;p12"/>
            <p:cNvCxnSpPr/>
            <p:nvPr/>
          </p:nvCxnSpPr>
          <p:spPr>
            <a:xfrm>
              <a:off x="0" y="1998"/>
              <a:ext cx="9618133" cy="0"/>
            </a:xfrm>
            <a:prstGeom prst="straightConnector1">
              <a:avLst/>
            </a:prstGeom>
            <a:solidFill>
              <a:schemeClr val="dk2"/>
            </a:solidFill>
            <a:ln w="19050" cap="rnd" cmpd="sng">
              <a:solidFill>
                <a:schemeClr val="dk2"/>
              </a:solidFill>
              <a:prstDash val="solid"/>
              <a:round/>
              <a:headEnd type="none" w="sm" len="sm"/>
              <a:tailEnd type="none" w="sm" len="sm"/>
            </a:ln>
          </p:spPr>
        </p:cxnSp>
        <p:sp>
          <p:nvSpPr>
            <p:cNvPr id="235" name="Google Shape;235;p12"/>
            <p:cNvSpPr/>
            <p:nvPr/>
          </p:nvSpPr>
          <p:spPr>
            <a:xfrm>
              <a:off x="0" y="1998"/>
              <a:ext cx="9618133" cy="136316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2"/>
            <p:cNvSpPr txBox="1"/>
            <p:nvPr/>
          </p:nvSpPr>
          <p:spPr>
            <a:xfrm>
              <a:off x="0" y="1998"/>
              <a:ext cx="9618133" cy="1363161"/>
            </a:xfrm>
            <a:prstGeom prst="rect">
              <a:avLst/>
            </a:prstGeom>
            <a:noFill/>
            <a:ln>
              <a:noFill/>
            </a:ln>
          </p:spPr>
          <p:txBody>
            <a:bodyPr spcFirstLastPara="1" wrap="square" lIns="106675" tIns="106675" rIns="106675" bIns="106675" anchor="t" anchorCtr="0">
              <a:noAutofit/>
            </a:bodyPr>
            <a:lstStyle/>
            <a:p>
              <a:pPr lvl="0">
                <a:lnSpc>
                  <a:spcPct val="90000"/>
                </a:lnSpc>
                <a:buClr>
                  <a:schemeClr val="dk1"/>
                </a:buClr>
                <a:buSzPts val="2800"/>
              </a:pPr>
              <a:r>
                <a:rPr lang="es-ES" sz="2800" dirty="0">
                  <a:solidFill>
                    <a:schemeClr val="dk1"/>
                  </a:solidFill>
                  <a:latin typeface="Trebuchet MS"/>
                  <a:ea typeface="Trebuchet MS"/>
                  <a:cs typeface="Trebuchet MS"/>
                  <a:sym typeface="Trebuchet MS"/>
                </a:rPr>
                <a:t>Levanta la mano si asumiste el género del personaje en el escenario.</a:t>
              </a:r>
              <a:endParaRPr dirty="0"/>
            </a:p>
          </p:txBody>
        </p:sp>
        <p:cxnSp>
          <p:nvCxnSpPr>
            <p:cNvPr id="237" name="Google Shape;237;p12"/>
            <p:cNvCxnSpPr/>
            <p:nvPr/>
          </p:nvCxnSpPr>
          <p:spPr>
            <a:xfrm>
              <a:off x="0" y="1365160"/>
              <a:ext cx="9618133" cy="0"/>
            </a:xfrm>
            <a:prstGeom prst="straightConnector1">
              <a:avLst/>
            </a:prstGeom>
            <a:solidFill>
              <a:schemeClr val="dk2"/>
            </a:solidFill>
            <a:ln w="19050" cap="rnd" cmpd="sng">
              <a:solidFill>
                <a:schemeClr val="dk2"/>
              </a:solidFill>
              <a:prstDash val="solid"/>
              <a:round/>
              <a:headEnd type="none" w="sm" len="sm"/>
              <a:tailEnd type="none" w="sm" len="sm"/>
            </a:ln>
          </p:spPr>
        </p:cxnSp>
        <p:sp>
          <p:nvSpPr>
            <p:cNvPr id="238" name="Google Shape;238;p12"/>
            <p:cNvSpPr/>
            <p:nvPr/>
          </p:nvSpPr>
          <p:spPr>
            <a:xfrm>
              <a:off x="0" y="1365160"/>
              <a:ext cx="9618133" cy="136316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2"/>
            <p:cNvSpPr txBox="1"/>
            <p:nvPr/>
          </p:nvSpPr>
          <p:spPr>
            <a:xfrm>
              <a:off x="0" y="1365160"/>
              <a:ext cx="9618133" cy="1363161"/>
            </a:xfrm>
            <a:prstGeom prst="rect">
              <a:avLst/>
            </a:prstGeom>
            <a:noFill/>
            <a:ln>
              <a:noFill/>
            </a:ln>
          </p:spPr>
          <p:txBody>
            <a:bodyPr spcFirstLastPara="1" wrap="square" lIns="106675" tIns="106675" rIns="106675" bIns="106675" anchor="t" anchorCtr="0">
              <a:noAutofit/>
            </a:bodyPr>
            <a:lstStyle/>
            <a:p>
              <a:pPr lvl="0">
                <a:lnSpc>
                  <a:spcPct val="90000"/>
                </a:lnSpc>
                <a:buClr>
                  <a:schemeClr val="dk1"/>
                </a:buClr>
                <a:buSzPts val="2800"/>
              </a:pPr>
              <a:r>
                <a:rPr lang="es-ES" sz="2800" dirty="0">
                  <a:solidFill>
                    <a:schemeClr val="dk1"/>
                  </a:solidFill>
                  <a:latin typeface="Trebuchet MS"/>
                  <a:ea typeface="Trebuchet MS"/>
                  <a:cs typeface="Trebuchet MS"/>
                  <a:sym typeface="Trebuchet MS"/>
                </a:rPr>
                <a:t>Piensa para ti mismo, ¿por qué asumiste los géneros que asumiste? ¿Cambiaría si los géneros fueran diferentes? ¿Cómo? ¿Su respuesta sería diferente?</a:t>
              </a:r>
              <a:endParaRPr dirty="0"/>
            </a:p>
          </p:txBody>
        </p:sp>
        <p:cxnSp>
          <p:nvCxnSpPr>
            <p:cNvPr id="240" name="Google Shape;240;p12"/>
            <p:cNvCxnSpPr/>
            <p:nvPr/>
          </p:nvCxnSpPr>
          <p:spPr>
            <a:xfrm>
              <a:off x="0" y="2728321"/>
              <a:ext cx="9618133" cy="0"/>
            </a:xfrm>
            <a:prstGeom prst="straightConnector1">
              <a:avLst/>
            </a:prstGeom>
            <a:solidFill>
              <a:schemeClr val="dk2"/>
            </a:solidFill>
            <a:ln w="19050" cap="rnd" cmpd="sng">
              <a:solidFill>
                <a:schemeClr val="dk2"/>
              </a:solidFill>
              <a:prstDash val="solid"/>
              <a:round/>
              <a:headEnd type="none" w="sm" len="sm"/>
              <a:tailEnd type="none" w="sm" len="sm"/>
            </a:ln>
          </p:spPr>
        </p:cxnSp>
        <p:sp>
          <p:nvSpPr>
            <p:cNvPr id="241" name="Google Shape;241;p12"/>
            <p:cNvSpPr/>
            <p:nvPr/>
          </p:nvSpPr>
          <p:spPr>
            <a:xfrm>
              <a:off x="0" y="2728321"/>
              <a:ext cx="9618133" cy="136316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2"/>
            <p:cNvSpPr txBox="1"/>
            <p:nvPr/>
          </p:nvSpPr>
          <p:spPr>
            <a:xfrm>
              <a:off x="0" y="2728321"/>
              <a:ext cx="9618133" cy="1363161"/>
            </a:xfrm>
            <a:prstGeom prst="rect">
              <a:avLst/>
            </a:prstGeom>
            <a:noFill/>
            <a:ln>
              <a:noFill/>
            </a:ln>
          </p:spPr>
          <p:txBody>
            <a:bodyPr spcFirstLastPara="1" wrap="square" lIns="106675" tIns="106675" rIns="106675" bIns="106675" anchor="t" anchorCtr="0">
              <a:noAutofit/>
            </a:bodyPr>
            <a:lstStyle/>
            <a:p>
              <a:pPr lvl="0">
                <a:lnSpc>
                  <a:spcPct val="90000"/>
                </a:lnSpc>
                <a:buClr>
                  <a:schemeClr val="dk1"/>
                </a:buClr>
                <a:buSzPts val="2800"/>
              </a:pPr>
              <a:r>
                <a:rPr lang="es-ES" sz="2800" dirty="0">
                  <a:solidFill>
                    <a:schemeClr val="dk1"/>
                  </a:solidFill>
                  <a:latin typeface="Trebuchet MS"/>
                  <a:ea typeface="Trebuchet MS"/>
                  <a:cs typeface="Trebuchet MS"/>
                  <a:sym typeface="Trebuchet MS"/>
                </a:rPr>
                <a:t>¿A 1 o 2 voluntarios les gustaría compartir sus pensamientos sobre esto?</a:t>
              </a:r>
              <a:endParaRPr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6"/>
        <p:cNvGrpSpPr/>
        <p:nvPr/>
      </p:nvGrpSpPr>
      <p:grpSpPr>
        <a:xfrm>
          <a:off x="0" y="0"/>
          <a:ext cx="0" cy="0"/>
          <a:chOff x="0" y="0"/>
          <a:chExt cx="0" cy="0"/>
        </a:xfrm>
      </p:grpSpPr>
      <p:sp>
        <p:nvSpPr>
          <p:cNvPr id="247" name="Google Shape;247;p1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48" name="Google Shape;248;p13"/>
          <p:cNvSpPr txBox="1">
            <a:spLocks noGrp="1"/>
          </p:cNvSpPr>
          <p:nvPr>
            <p:ph type="title"/>
          </p:nvPr>
        </p:nvSpPr>
        <p:spPr>
          <a:xfrm>
            <a:off x="1333502" y="609600"/>
            <a:ext cx="8596668" cy="1320800"/>
          </a:xfrm>
          <a:prstGeom prst="rect">
            <a:avLst/>
          </a:prstGeom>
          <a:noFill/>
          <a:ln>
            <a:noFill/>
          </a:ln>
        </p:spPr>
        <p:txBody>
          <a:bodyPr spcFirstLastPara="1" wrap="square" lIns="91425" tIns="45700" rIns="91425" bIns="45700" anchor="t" anchorCtr="0">
            <a:normAutofit/>
          </a:bodyPr>
          <a:lstStyle/>
          <a:p>
            <a:pPr lvl="0"/>
            <a:r>
              <a:rPr lang="en-US" dirty="0"/>
              <a:t>¿A </a:t>
            </a:r>
            <a:r>
              <a:rPr lang="en-US" dirty="0" err="1"/>
              <a:t>quién</a:t>
            </a:r>
            <a:r>
              <a:rPr lang="en-US" dirty="0"/>
              <a:t> </a:t>
            </a:r>
            <a:r>
              <a:rPr lang="en-US" dirty="0" err="1"/>
              <a:t>afecta</a:t>
            </a:r>
            <a:r>
              <a:rPr lang="en-US" dirty="0"/>
              <a:t>?</a:t>
            </a:r>
            <a:endParaRPr dirty="0"/>
          </a:p>
        </p:txBody>
      </p:sp>
      <p:sp>
        <p:nvSpPr>
          <p:cNvPr id="249" name="Google Shape;249;p13"/>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3"/>
          <p:cNvSpPr txBox="1">
            <a:spLocks noGrp="1"/>
          </p:cNvSpPr>
          <p:nvPr>
            <p:ph type="body" idx="1"/>
          </p:nvPr>
        </p:nvSpPr>
        <p:spPr>
          <a:xfrm>
            <a:off x="1333501" y="1518557"/>
            <a:ext cx="10409765" cy="472984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spcBef>
                <a:spcPts val="0"/>
              </a:spcBef>
              <a:buSzPct val="80000"/>
            </a:pPr>
            <a:r>
              <a:rPr lang="es-ES" sz="2800" dirty="0">
                <a:latin typeface="Arial"/>
                <a:ea typeface="Arial"/>
                <a:cs typeface="Arial"/>
                <a:sym typeface="Arial"/>
              </a:rPr>
              <a:t>Un gran número de casos denunciados de acoso sexual se dirigen a niñas, mujeres, personas LGBTQIA+ de todos los géneros o personas no conformes con el género. 
Sin embargo, cualquier persona de cualquier género puede ser objeto de acoso sexual, y cualquier persona de cualquier género puede ser el perpetrador de acoso sexual. 
Muchos casos de acoso sexual no se denuncian, por lo que no tenemos una idea clara de la frecuencia y de quiénes son los objetivos más probables. 
Siempre estará mal que una persona acose sexualmente a otra, independientemente del género de las personas involucradas. 
En pocas palabras, cada persona merece ser tratada con respeto.</a:t>
            </a:r>
            <a:endParaRPr dirty="0"/>
          </a:p>
        </p:txBody>
      </p:sp>
      <p:sp>
        <p:nvSpPr>
          <p:cNvPr id="251" name="Google Shape;251;p13"/>
          <p:cNvSpPr/>
          <p:nvPr/>
        </p:nvSpPr>
        <p:spPr>
          <a:xfrm flipH="1">
            <a:off x="11743267"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Google Shape;256;p1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57" name="Google Shape;257;p14"/>
          <p:cNvSpPr txBox="1">
            <a:spLocks noGrp="1"/>
          </p:cNvSpPr>
          <p:nvPr>
            <p:ph type="title"/>
          </p:nvPr>
        </p:nvSpPr>
        <p:spPr>
          <a:xfrm>
            <a:off x="1333502" y="609600"/>
            <a:ext cx="8596668" cy="1320800"/>
          </a:xfrm>
          <a:prstGeom prst="rect">
            <a:avLst/>
          </a:prstGeom>
          <a:noFill/>
          <a:ln>
            <a:noFill/>
          </a:ln>
        </p:spPr>
        <p:txBody>
          <a:bodyPr spcFirstLastPara="1" wrap="square" lIns="91425" tIns="45700" rIns="91425" bIns="45700" anchor="t" anchorCtr="0">
            <a:normAutofit/>
          </a:bodyPr>
          <a:lstStyle/>
          <a:p>
            <a:pPr lvl="0"/>
            <a:r>
              <a:rPr lang="en-US" dirty="0" err="1"/>
              <a:t>Resumen</a:t>
            </a:r>
            <a:endParaRPr dirty="0"/>
          </a:p>
        </p:txBody>
      </p:sp>
      <p:sp>
        <p:nvSpPr>
          <p:cNvPr id="258" name="Google Shape;258;p14"/>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txBox="1">
            <a:spLocks noGrp="1"/>
          </p:cNvSpPr>
          <p:nvPr>
            <p:ph type="body" idx="1"/>
          </p:nvPr>
        </p:nvSpPr>
        <p:spPr>
          <a:xfrm>
            <a:off x="1333502" y="1500027"/>
            <a:ext cx="9351622" cy="4911047"/>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2240"/>
            </a:pPr>
            <a:r>
              <a:rPr lang="es-ES" sz="2800" b="1" dirty="0">
                <a:latin typeface="Arial"/>
                <a:ea typeface="Arial"/>
                <a:cs typeface="Arial"/>
                <a:sym typeface="Arial"/>
              </a:rPr>
              <a:t>Comparte una palabra sobre cómo te sentirías si te enfrentaras a acoso sexual o una palabra sobre algo que hayas aprendido hoy. 
¡Gracias por su arduo trabajo hoy! 
Recuerde que si tiene alguna pregunta en el futuro, hable con un adulto de confianza, incluyéndome a mí. 
Hoy hemos hablado de algunos temas difíciles, así que por favor cuídense. Si necesita hablar con un adulto de confianza, el consejero y yo estamos disponibles para usted después de la clase.</a:t>
            </a:r>
            <a:endParaRPr dirty="0"/>
          </a:p>
        </p:txBody>
      </p:sp>
      <p:sp>
        <p:nvSpPr>
          <p:cNvPr id="260" name="Google Shape;260;p14"/>
          <p:cNvSpPr/>
          <p:nvPr/>
        </p:nvSpPr>
        <p:spPr>
          <a:xfrm flipH="1">
            <a:off x="11743267"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2"/>
          <p:cNvSpPr txBox="1">
            <a:spLocks noGrp="1"/>
          </p:cNvSpPr>
          <p:nvPr>
            <p:ph type="title"/>
          </p:nvPr>
        </p:nvSpPr>
        <p:spPr>
          <a:xfrm>
            <a:off x="5536734" y="609600"/>
            <a:ext cx="3737268" cy="1320800"/>
          </a:xfrm>
          <a:prstGeom prst="rect">
            <a:avLst/>
          </a:prstGeom>
          <a:noFill/>
          <a:ln>
            <a:noFill/>
          </a:ln>
        </p:spPr>
        <p:txBody>
          <a:bodyPr spcFirstLastPara="1" wrap="square" lIns="91425" tIns="45700" rIns="91425" bIns="45700" anchor="t" anchorCtr="0">
            <a:normAutofit/>
          </a:bodyPr>
          <a:lstStyle/>
          <a:p>
            <a:pPr lvl="0"/>
            <a:r>
              <a:rPr lang="en-US" dirty="0" err="1"/>
              <a:t>Cuídate</a:t>
            </a:r>
            <a:r>
              <a:rPr lang="en-US" dirty="0"/>
              <a:t>...</a:t>
            </a:r>
            <a:endParaRPr dirty="0"/>
          </a:p>
        </p:txBody>
      </p:sp>
      <p:sp>
        <p:nvSpPr>
          <p:cNvPr id="155" name="Google Shape;155;p2"/>
          <p:cNvSpPr txBox="1">
            <a:spLocks noGrp="1"/>
          </p:cNvSpPr>
          <p:nvPr>
            <p:ph type="body" idx="1"/>
          </p:nvPr>
        </p:nvSpPr>
        <p:spPr>
          <a:xfrm>
            <a:off x="5209563" y="1850571"/>
            <a:ext cx="4424294" cy="4767943"/>
          </a:xfrm>
          <a:prstGeom prst="rect">
            <a:avLst/>
          </a:prstGeom>
          <a:noFill/>
          <a:ln>
            <a:noFill/>
          </a:ln>
        </p:spPr>
        <p:txBody>
          <a:bodyPr spcFirstLastPara="1" wrap="square" lIns="91425" tIns="45700" rIns="91425" bIns="45700" anchor="t" anchorCtr="0">
            <a:noAutofit/>
          </a:bodyPr>
          <a:lstStyle/>
          <a:p>
            <a:pPr marL="342900" lvl="0" indent="-342900">
              <a:lnSpc>
                <a:spcPct val="90000"/>
              </a:lnSpc>
              <a:spcBef>
                <a:spcPts val="0"/>
              </a:spcBef>
              <a:buSzPts val="1280"/>
            </a:pPr>
            <a:r>
              <a:rPr lang="es-ES" sz="1600" dirty="0">
                <a:latin typeface="Arial"/>
                <a:ea typeface="Arial"/>
                <a:cs typeface="Arial"/>
                <a:sym typeface="Arial"/>
              </a:rPr>
              <a:t>Hoy hablamos de acoso sexual.
Este tema puede ser particularmente difícil de discutir o escuchar, ¡y eso es normal!
Si en algún momento necesitas excusarte para hablar con el consejero escolar, por favor házmelo saber. 
También quiero recordar a todos nuestros acuerdos de grupo: 
Respeta a los demás
Mantener la privacidad de la información
Soy un adulto de confianza y un informante obligatorio, por lo que si comparte que está siendo dañado o podría dañar a otros, la ley me exige que informe esto para obtener ayuda. 
¿Alguna pregunta?</a:t>
            </a:r>
            <a:endParaRPr dirty="0"/>
          </a:p>
        </p:txBody>
      </p:sp>
      <p:pic>
        <p:nvPicPr>
          <p:cNvPr id="156" name="Google Shape;156;p2" descr="Large and small hands holding red heart"/>
          <p:cNvPicPr preferRelativeResize="0"/>
          <p:nvPr/>
        </p:nvPicPr>
        <p:blipFill rotWithShape="1">
          <a:blip r:embed="rId3">
            <a:alphaModFix/>
          </a:blip>
          <a:srcRect l="6613" r="49137"/>
          <a:stretch/>
        </p:blipFill>
        <p:spPr>
          <a:xfrm>
            <a:off x="20" y="-1"/>
            <a:ext cx="5394940" cy="6858001"/>
          </a:xfrm>
          <a:custGeom>
            <a:avLst/>
            <a:gdLst/>
            <a:ahLst/>
            <a:cxnLst/>
            <a:rect l="l" t="t" r="r" b="b"/>
            <a:pathLst>
              <a:path w="5394960" h="6858000" extrusionOk="0">
                <a:moveTo>
                  <a:pt x="842596" y="0"/>
                </a:moveTo>
                <a:lnTo>
                  <a:pt x="5394960" y="0"/>
                </a:lnTo>
                <a:lnTo>
                  <a:pt x="5394960" y="21851"/>
                </a:lnTo>
                <a:lnTo>
                  <a:pt x="4365943" y="6858000"/>
                </a:lnTo>
                <a:lnTo>
                  <a:pt x="0" y="6858000"/>
                </a:lnTo>
                <a:lnTo>
                  <a:pt x="0" y="5666154"/>
                </a:lnTo>
                <a:close/>
              </a:path>
            </a:pathLst>
          </a:custGeom>
          <a:noFill/>
          <a:ln>
            <a:noFill/>
          </a:ln>
        </p:spPr>
      </p:pic>
      <p:sp>
        <p:nvSpPr>
          <p:cNvPr id="157" name="Google Shape;157;p2"/>
          <p:cNvSpPr/>
          <p:nvPr/>
        </p:nvSpPr>
        <p:spPr>
          <a:xfrm rot="10800000">
            <a:off x="0" y="0"/>
            <a:ext cx="842596" cy="5666154"/>
          </a:xfrm>
          <a:prstGeom prst="triangle">
            <a:avLst>
              <a:gd name="adj" fmla="val 10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1"/>
        <p:cNvGrpSpPr/>
        <p:nvPr/>
      </p:nvGrpSpPr>
      <p:grpSpPr>
        <a:xfrm>
          <a:off x="0" y="0"/>
          <a:ext cx="0" cy="0"/>
          <a:chOff x="0" y="0"/>
          <a:chExt cx="0" cy="0"/>
        </a:xfrm>
      </p:grpSpPr>
      <p:sp>
        <p:nvSpPr>
          <p:cNvPr id="162" name="Google Shape;162;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s-ES" dirty="0"/>
              <a:t>¿Qué es el acoso sexual?</a:t>
            </a:r>
            <a:endParaRPr dirty="0"/>
          </a:p>
        </p:txBody>
      </p:sp>
      <p:pic>
        <p:nvPicPr>
          <p:cNvPr id="163" name="Google Shape;163;p3" descr="Chat with solid fill"/>
          <p:cNvPicPr preferRelativeResize="0"/>
          <p:nvPr/>
        </p:nvPicPr>
        <p:blipFill rotWithShape="1">
          <a:blip r:embed="rId3">
            <a:alphaModFix/>
          </a:blip>
          <a:srcRect/>
          <a:stretch/>
        </p:blipFill>
        <p:spPr>
          <a:xfrm>
            <a:off x="817475" y="2159332"/>
            <a:ext cx="2768270" cy="2768270"/>
          </a:xfrm>
          <a:prstGeom prst="rect">
            <a:avLst/>
          </a:prstGeom>
          <a:noFill/>
          <a:ln>
            <a:noFill/>
          </a:ln>
        </p:spPr>
      </p:pic>
      <p:sp>
        <p:nvSpPr>
          <p:cNvPr id="164" name="Google Shape;164;p3"/>
          <p:cNvSpPr txBox="1">
            <a:spLocks noGrp="1"/>
          </p:cNvSpPr>
          <p:nvPr>
            <p:ph type="body" idx="1"/>
          </p:nvPr>
        </p:nvSpPr>
        <p:spPr>
          <a:xfrm>
            <a:off x="3384127" y="2159332"/>
            <a:ext cx="6530436" cy="3880773"/>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2240"/>
            </a:pPr>
            <a:r>
              <a:rPr lang="es-ES" sz="2800" dirty="0">
                <a:latin typeface="Arial"/>
                <a:ea typeface="Arial"/>
                <a:cs typeface="Arial"/>
                <a:sym typeface="Arial"/>
              </a:rPr>
              <a:t>Antes de ver el video en la siguiente diapositiva, revisen el receptor de notas "¿Qué es el acoso sexual?" con su pareja para que sepan qué escuchar. 
Cuando termine el video, se completará el recogedor de notas con de su compañero.</a:t>
            </a:r>
            <a:r>
              <a:rPr lang="en-US" dirty="0">
                <a:latin typeface="Arial"/>
                <a:ea typeface="Arial"/>
                <a:cs typeface="Arial"/>
                <a:sym typeface="Arial"/>
              </a:rPr>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pic>
        <p:nvPicPr>
          <p:cNvPr id="169" name="Google Shape;169;p4" title="What Is Sexual Harassment?"/>
          <p:cNvPicPr preferRelativeResize="0"/>
          <p:nvPr/>
        </p:nvPicPr>
        <p:blipFill rotWithShape="1">
          <a:blip r:embed="rId3">
            <a:alphaModFix/>
          </a:blip>
          <a:srcRect/>
          <a:stretch/>
        </p:blipFill>
        <p:spPr>
          <a:xfrm>
            <a:off x="300150" y="206021"/>
            <a:ext cx="11534517" cy="5979022"/>
          </a:xfrm>
          <a:prstGeom prst="rect">
            <a:avLst/>
          </a:prstGeom>
          <a:noFill/>
          <a:ln>
            <a:noFill/>
          </a:ln>
        </p:spPr>
      </p:pic>
      <p:sp>
        <p:nvSpPr>
          <p:cNvPr id="170" name="Google Shape;170;p4"/>
          <p:cNvSpPr txBox="1"/>
          <p:nvPr/>
        </p:nvSpPr>
        <p:spPr>
          <a:xfrm>
            <a:off x="651641" y="6264166"/>
            <a:ext cx="788275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sng" strike="noStrike" cap="none" dirty="0">
                <a:solidFill>
                  <a:schemeClr val="dk1"/>
                </a:solidFill>
                <a:latin typeface="Trebuchet MS"/>
                <a:ea typeface="Trebuchet MS"/>
                <a:cs typeface="Trebuchet MS"/>
                <a:sym typeface="Trebuchet MS"/>
                <a:hlinkClick r:id="rId4">
                  <a:extLst>
                    <a:ext uri="{A12FA001-AC4F-418D-AE19-62706E023703}">
                      <ahyp:hlinkClr xmlns:ahyp="http://schemas.microsoft.com/office/drawing/2018/hyperlinkcolor" val="tx"/>
                    </a:ext>
                  </a:extLst>
                </a:hlinkClick>
              </a:rPr>
              <a:t>(Link in case the embedded video doesn’t work) </a:t>
            </a:r>
            <a:endParaRPr sz="1800" dirty="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4"/>
        <p:cNvGrpSpPr/>
        <p:nvPr/>
      </p:nvGrpSpPr>
      <p:grpSpPr>
        <a:xfrm>
          <a:off x="0" y="0"/>
          <a:ext cx="0" cy="0"/>
          <a:chOff x="0" y="0"/>
          <a:chExt cx="0" cy="0"/>
        </a:xfrm>
      </p:grpSpPr>
      <p:sp>
        <p:nvSpPr>
          <p:cNvPr id="175" name="Google Shape;175;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s-ES" dirty="0"/>
              <a:t>¿Qué es el acoso sexual?</a:t>
            </a:r>
            <a:endParaRPr dirty="0"/>
          </a:p>
        </p:txBody>
      </p:sp>
      <p:pic>
        <p:nvPicPr>
          <p:cNvPr id="176" name="Google Shape;176;p5" descr="Chat with solid fill"/>
          <p:cNvPicPr preferRelativeResize="0"/>
          <p:nvPr/>
        </p:nvPicPr>
        <p:blipFill rotWithShape="1">
          <a:blip r:embed="rId3">
            <a:alphaModFix/>
          </a:blip>
          <a:srcRect/>
          <a:stretch/>
        </p:blipFill>
        <p:spPr>
          <a:xfrm>
            <a:off x="817474" y="2159331"/>
            <a:ext cx="2915973" cy="2915973"/>
          </a:xfrm>
          <a:prstGeom prst="rect">
            <a:avLst/>
          </a:prstGeom>
          <a:noFill/>
          <a:ln>
            <a:noFill/>
          </a:ln>
        </p:spPr>
      </p:pic>
      <p:sp>
        <p:nvSpPr>
          <p:cNvPr id="177" name="Google Shape;177;p5"/>
          <p:cNvSpPr txBox="1">
            <a:spLocks noGrp="1"/>
          </p:cNvSpPr>
          <p:nvPr>
            <p:ph type="body" idx="1"/>
          </p:nvPr>
        </p:nvSpPr>
        <p:spPr>
          <a:xfrm>
            <a:off x="4063160" y="2160589"/>
            <a:ext cx="5207839" cy="3880773"/>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2560"/>
            </a:pPr>
            <a:r>
              <a:rPr lang="es-ES" sz="3200" dirty="0">
                <a:latin typeface="Arial"/>
                <a:ea typeface="Arial"/>
                <a:cs typeface="Arial"/>
                <a:sym typeface="Arial"/>
              </a:rPr>
              <a:t>Ahora que has visto el vídeo, dirígete a tu pareja y tómate unos minutos para completar tu recoge notas.</a:t>
            </a:r>
            <a:r>
              <a:rPr lang="en-US" dirty="0">
                <a:latin typeface="Arial"/>
                <a:ea typeface="Arial"/>
                <a:cs typeface="Arial"/>
                <a:sym typeface="Arial"/>
              </a:rPr>
              <a:t>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6"/>
          <p:cNvSpPr txBox="1">
            <a:spLocks noGrp="1"/>
          </p:cNvSpPr>
          <p:nvPr>
            <p:ph type="title"/>
          </p:nvPr>
        </p:nvSpPr>
        <p:spPr>
          <a:xfrm>
            <a:off x="1049800" y="420709"/>
            <a:ext cx="8648699" cy="1093002"/>
          </a:xfrm>
          <a:prstGeom prst="rect">
            <a:avLst/>
          </a:prstGeom>
          <a:noFill/>
          <a:ln>
            <a:noFill/>
          </a:ln>
        </p:spPr>
        <p:txBody>
          <a:bodyPr spcFirstLastPara="1" wrap="square" lIns="91425" tIns="45700" rIns="91425" bIns="45700" anchor="t" anchorCtr="0">
            <a:normAutofit fontScale="90000"/>
          </a:bodyPr>
          <a:lstStyle/>
          <a:p>
            <a:pPr lvl="0">
              <a:buSzPts val="3200"/>
            </a:pPr>
            <a:r>
              <a:rPr lang="es-ES" sz="3200" u="sng" dirty="0"/>
              <a:t>Ahora que has visto el vídeo, dirígete a tu pareja y tómate unos minutos para completar tu cuaderno.</a:t>
            </a:r>
            <a:endParaRPr dirty="0"/>
          </a:p>
        </p:txBody>
      </p:sp>
      <p:sp>
        <p:nvSpPr>
          <p:cNvPr id="183" name="Google Shape;183;p6"/>
          <p:cNvSpPr txBox="1">
            <a:spLocks noGrp="1"/>
          </p:cNvSpPr>
          <p:nvPr>
            <p:ph type="body" idx="1"/>
          </p:nvPr>
        </p:nvSpPr>
        <p:spPr>
          <a:xfrm>
            <a:off x="677334" y="1771047"/>
            <a:ext cx="9171516" cy="4791677"/>
          </a:xfrm>
          <a:prstGeom prst="rect">
            <a:avLst/>
          </a:prstGeom>
          <a:noFill/>
          <a:ln>
            <a:noFill/>
          </a:ln>
        </p:spPr>
        <p:txBody>
          <a:bodyPr spcFirstLastPara="1" wrap="square" lIns="91425" tIns="45700" rIns="91425" bIns="45700" anchor="t" anchorCtr="0">
            <a:normAutofit/>
          </a:bodyPr>
          <a:lstStyle/>
          <a:p>
            <a:pPr marL="400050" lvl="1" indent="0">
              <a:spcBef>
                <a:spcPts val="0"/>
              </a:spcBef>
              <a:buSzPts val="2080"/>
              <a:buNone/>
            </a:pPr>
            <a:r>
              <a:rPr lang="es-ES" sz="2600" dirty="0">
                <a:solidFill>
                  <a:srgbClr val="000000"/>
                </a:solidFill>
                <a:latin typeface="Arial"/>
                <a:ea typeface="Arial"/>
                <a:cs typeface="Arial"/>
                <a:sym typeface="Arial"/>
              </a:rPr>
              <a:t>1. El acoso sexual es un tipo de BULLYING destinado a herir o intimidar a alguien.
2. El acoso sexual puede incluir: hacer bromas, comentarios o GESTOS sexuales hacia o sobre alguien.
3. La idea de que alguien estaba pidiendo acoso sexual debido a algo que hizo, dijo o llevaba puesto es FALSO e INACEPTABLE.
4. IGNORAR el acoso sexual no hará que se detenga por lo general.
5. Decírselo antes a un adulto de confianza conduce a resultados MÁS RÁPIDOS.</a:t>
            </a:r>
            <a:endParaRPr sz="1800" b="0" i="0" u="none" strike="noStrike" dirty="0">
              <a:solidFill>
                <a:srgbClr val="000000"/>
              </a:solidFill>
              <a:latin typeface="Arial"/>
              <a:ea typeface="Arial"/>
              <a:cs typeface="Arial"/>
              <a:sym typeface="Arial"/>
            </a:endParaRPr>
          </a:p>
          <a:p>
            <a:pPr marL="342900" lvl="0" indent="-251459" algn="l" rtl="0">
              <a:spcBef>
                <a:spcPts val="1000"/>
              </a:spcBef>
              <a:spcAft>
                <a:spcPts val="0"/>
              </a:spcAft>
              <a:buSzPts val="144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Google Shape;18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n-US" dirty="0" err="1"/>
              <a:t>Recuerden</a:t>
            </a:r>
            <a:r>
              <a:rPr lang="en-US" dirty="0"/>
              <a:t>...</a:t>
            </a:r>
            <a:endParaRPr dirty="0"/>
          </a:p>
        </p:txBody>
      </p:sp>
      <p:sp>
        <p:nvSpPr>
          <p:cNvPr id="189" name="Google Shape;189;p7"/>
          <p:cNvSpPr txBox="1">
            <a:spLocks noGrp="1"/>
          </p:cNvSpPr>
          <p:nvPr>
            <p:ph type="body" idx="1"/>
          </p:nvPr>
        </p:nvSpPr>
        <p:spPr>
          <a:xfrm>
            <a:off x="677333" y="1458930"/>
            <a:ext cx="5975161" cy="4789470"/>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2240"/>
            </a:pPr>
            <a:r>
              <a:rPr lang="es-ES" sz="2800" dirty="0">
                <a:latin typeface="Arial"/>
                <a:ea typeface="Arial"/>
                <a:cs typeface="Arial"/>
                <a:sym typeface="Arial"/>
              </a:rPr>
              <a:t>El acoso no es aceptable y nunca es culpa de la persona acosada. 
Dígale al agresor que se detenga. 
Si está siendo acosado, no es necesario que explique por qué quiere que el comportamiento se detenga y no tiene que ser educado. 
No ignores el comportamiento. Cuéntaselo a un adulto de confianza lo antes posible.</a:t>
            </a:r>
            <a:endParaRPr dirty="0"/>
          </a:p>
        </p:txBody>
      </p:sp>
      <p:pic>
        <p:nvPicPr>
          <p:cNvPr id="190" name="Google Shape;190;p7" descr="A red and white sign&#10;&#10;Description automatically generated with low confidence"/>
          <p:cNvPicPr preferRelativeResize="0"/>
          <p:nvPr/>
        </p:nvPicPr>
        <p:blipFill rotWithShape="1">
          <a:blip r:embed="rId3">
            <a:alphaModFix/>
          </a:blip>
          <a:srcRect/>
          <a:stretch/>
        </p:blipFill>
        <p:spPr>
          <a:xfrm>
            <a:off x="6477834" y="2280897"/>
            <a:ext cx="3145536" cy="314553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6000"/>
              <a:buFont typeface="Trebuchet MS"/>
              <a:buNone/>
            </a:pPr>
            <a:r>
              <a:rPr lang="es-ES" sz="4600" dirty="0">
                <a:latin typeface="Arial"/>
                <a:ea typeface="Arial"/>
                <a:cs typeface="Arial"/>
                <a:sym typeface="Arial"/>
              </a:rPr>
              <a:t>¿</a:t>
            </a:r>
            <a:r>
              <a:rPr lang="en-US" sz="4600" dirty="0" err="1">
                <a:latin typeface="Trebuchet MS"/>
                <a:ea typeface="Trebuchet MS"/>
                <a:cs typeface="Trebuchet MS"/>
                <a:sym typeface="Trebuchet MS"/>
              </a:rPr>
              <a:t>Entonces</a:t>
            </a:r>
            <a:r>
              <a:rPr lang="en-US" sz="4600" dirty="0">
                <a:latin typeface="Trebuchet MS"/>
                <a:ea typeface="Trebuchet MS"/>
                <a:cs typeface="Trebuchet MS"/>
                <a:sym typeface="Trebuchet MS"/>
              </a:rPr>
              <a:t>, que </a:t>
            </a:r>
            <a:r>
              <a:rPr lang="en-US" sz="4600" dirty="0" err="1">
                <a:latin typeface="Trebuchet MS"/>
                <a:ea typeface="Trebuchet MS"/>
                <a:cs typeface="Trebuchet MS"/>
                <a:sym typeface="Trebuchet MS"/>
              </a:rPr>
              <a:t>hacemos</a:t>
            </a:r>
            <a:r>
              <a:rPr lang="en-US" sz="4600" dirty="0">
                <a:latin typeface="Trebuchet MS"/>
                <a:ea typeface="Trebuchet MS"/>
                <a:cs typeface="Trebuchet MS"/>
                <a:sym typeface="Trebuchet MS"/>
              </a:rPr>
              <a:t> </a:t>
            </a:r>
            <a:r>
              <a:rPr lang="en-US" sz="4600" dirty="0" err="1">
                <a:latin typeface="Trebuchet MS"/>
                <a:ea typeface="Trebuchet MS"/>
                <a:cs typeface="Trebuchet MS"/>
                <a:sym typeface="Trebuchet MS"/>
              </a:rPr>
              <a:t>ahora</a:t>
            </a:r>
            <a:r>
              <a:rPr lang="en-US" sz="4600" dirty="0">
                <a:latin typeface="Trebuchet MS"/>
                <a:ea typeface="Trebuchet MS"/>
                <a:cs typeface="Trebuchet MS"/>
                <a:sym typeface="Trebuchet MS"/>
              </a:rPr>
              <a:t>? </a:t>
            </a:r>
            <a:endParaRPr sz="4600" dirty="0"/>
          </a:p>
        </p:txBody>
      </p:sp>
      <p:sp>
        <p:nvSpPr>
          <p:cNvPr id="196" name="Google Shape;196;p8"/>
          <p:cNvSpPr txBox="1">
            <a:spLocks noGrp="1"/>
          </p:cNvSpPr>
          <p:nvPr>
            <p:ph type="body" idx="1"/>
          </p:nvPr>
        </p:nvSpPr>
        <p:spPr>
          <a:xfrm>
            <a:off x="677334" y="1790299"/>
            <a:ext cx="8596668" cy="4251063"/>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2240"/>
            </a:pPr>
            <a:r>
              <a:rPr lang="es-ES" sz="2800" dirty="0">
                <a:latin typeface="Arial"/>
                <a:ea typeface="Arial"/>
                <a:cs typeface="Arial"/>
                <a:sym typeface="Arial"/>
              </a:rPr>
              <a:t>Ahora que tenemos una comprensión clara de lo que es el acoso sexual, es importante averiguar qué podemos hacer cuando nos encontramos con él. 
Desafortunadamente, el acoso sexual es común. Es difícil saber qué tan común es, porque a menudo las personas no denuncian el acoso. 
¿Por qué crees que las denuncias de acoso sexual son tan bajas?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6000"/>
              <a:buFont typeface="Trebuchet MS"/>
              <a:buNone/>
            </a:pPr>
            <a:r>
              <a:rPr lang="es-ES" sz="4600" dirty="0">
                <a:latin typeface="Arial"/>
                <a:ea typeface="Arial"/>
                <a:cs typeface="Arial"/>
                <a:sym typeface="Arial"/>
              </a:rPr>
              <a:t>¿</a:t>
            </a:r>
            <a:r>
              <a:rPr lang="en-US" sz="4600" dirty="0" err="1">
                <a:latin typeface="Trebuchet MS"/>
                <a:ea typeface="Trebuchet MS"/>
                <a:cs typeface="Trebuchet MS"/>
                <a:sym typeface="Trebuchet MS"/>
              </a:rPr>
              <a:t>Entonces</a:t>
            </a:r>
            <a:r>
              <a:rPr lang="en-US" sz="4600" dirty="0">
                <a:latin typeface="Trebuchet MS"/>
                <a:ea typeface="Trebuchet MS"/>
                <a:cs typeface="Trebuchet MS"/>
                <a:sym typeface="Trebuchet MS"/>
              </a:rPr>
              <a:t>, que </a:t>
            </a:r>
            <a:r>
              <a:rPr lang="en-US" sz="4600" dirty="0" err="1">
                <a:latin typeface="Trebuchet MS"/>
                <a:ea typeface="Trebuchet MS"/>
                <a:cs typeface="Trebuchet MS"/>
                <a:sym typeface="Trebuchet MS"/>
              </a:rPr>
              <a:t>hacemos</a:t>
            </a:r>
            <a:r>
              <a:rPr lang="en-US" sz="4600" dirty="0">
                <a:latin typeface="Trebuchet MS"/>
                <a:ea typeface="Trebuchet MS"/>
                <a:cs typeface="Trebuchet MS"/>
                <a:sym typeface="Trebuchet MS"/>
              </a:rPr>
              <a:t> </a:t>
            </a:r>
            <a:r>
              <a:rPr lang="en-US" sz="4600" dirty="0" err="1">
                <a:latin typeface="Trebuchet MS"/>
                <a:ea typeface="Trebuchet MS"/>
                <a:cs typeface="Trebuchet MS"/>
                <a:sym typeface="Trebuchet MS"/>
              </a:rPr>
              <a:t>ahora</a:t>
            </a:r>
            <a:r>
              <a:rPr lang="en-US" sz="4600" dirty="0">
                <a:latin typeface="Trebuchet MS"/>
                <a:ea typeface="Trebuchet MS"/>
                <a:cs typeface="Trebuchet MS"/>
                <a:sym typeface="Trebuchet MS"/>
              </a:rPr>
              <a:t>? </a:t>
            </a:r>
            <a:endParaRPr sz="4600" dirty="0"/>
          </a:p>
        </p:txBody>
      </p:sp>
      <p:sp>
        <p:nvSpPr>
          <p:cNvPr id="202" name="Google Shape;202;p9"/>
          <p:cNvSpPr txBox="1">
            <a:spLocks noGrp="1"/>
          </p:cNvSpPr>
          <p:nvPr>
            <p:ph type="body" idx="1"/>
          </p:nvPr>
        </p:nvSpPr>
        <p:spPr>
          <a:xfrm>
            <a:off x="677334" y="1649187"/>
            <a:ext cx="8596668" cy="4833256"/>
          </a:xfrm>
          <a:prstGeom prst="rect">
            <a:avLst/>
          </a:prstGeom>
          <a:noFill/>
          <a:ln>
            <a:noFill/>
          </a:ln>
        </p:spPr>
        <p:txBody>
          <a:bodyPr spcFirstLastPara="1" wrap="square" lIns="91425" tIns="45700" rIns="91425" bIns="45700" anchor="t" anchorCtr="0">
            <a:noAutofit/>
          </a:bodyPr>
          <a:lstStyle/>
          <a:p>
            <a:pPr marL="342900" lvl="0" indent="-342900">
              <a:spcBef>
                <a:spcPts val="1500"/>
              </a:spcBef>
              <a:buSzPts val="2000"/>
            </a:pPr>
            <a:r>
              <a:rPr lang="es-ES" sz="2500" dirty="0">
                <a:latin typeface="Arial"/>
                <a:ea typeface="Arial"/>
                <a:cs typeface="Arial"/>
                <a:sym typeface="Arial"/>
              </a:rPr>
              <a:t>Se necesita coraje para denunciar el acoso sexual. 
Debemos apoyar a quienes denuncian el acoso, porque todas las personas merecen ser creídas. 
Averigüemos cómo podemos ofrecer apoyo. 
Recuerda, si necesitas pasar la actividad, está bien. También puedes hablar conmigo después de clase, o el consejero está disponible ahora, si necesitas un adulto de confianza con quien hablar.</a:t>
            </a:r>
            <a:endParaRP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1018</Words>
  <Application>Microsoft Office PowerPoint</Application>
  <PresentationFormat>Widescreen</PresentationFormat>
  <Paragraphs>35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Noto Sans Symbols</vt:lpstr>
      <vt:lpstr>Trebuchet MS</vt:lpstr>
      <vt:lpstr>Facet</vt:lpstr>
      <vt:lpstr>Prevención del acoso</vt:lpstr>
      <vt:lpstr>Cuídate...</vt:lpstr>
      <vt:lpstr>¿Qué es el acoso sexual?</vt:lpstr>
      <vt:lpstr>PowerPoint Presentation</vt:lpstr>
      <vt:lpstr>¿Qué es el acoso sexual?</vt:lpstr>
      <vt:lpstr>Ahora que has visto el vídeo, dirígete a tu pareja y tómate unos minutos para completar tu cuaderno.</vt:lpstr>
      <vt:lpstr>Recuerden...</vt:lpstr>
      <vt:lpstr>¿Entonces, que hacemos ahora? </vt:lpstr>
      <vt:lpstr>¿Entonces, que hacemos ahora? </vt:lpstr>
      <vt:lpstr>Antes de empezar... </vt:lpstr>
      <vt:lpstr>Escenario de Acoso Sexual #1 </vt:lpstr>
      <vt:lpstr>¿Qué estrategias o respuestas se te ocurrieron para cada persona de tu grupo?</vt:lpstr>
      <vt:lpstr>Discusión </vt:lpstr>
      <vt:lpstr>¿A quién afecta?</vt:lpstr>
      <vt:lpstr>Resumen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Harassment Prevention</dc:title>
  <dc:creator>Hellewell Summer</dc:creator>
  <cp:lastModifiedBy>Ramirez Maria Luisa</cp:lastModifiedBy>
  <cp:revision>3</cp:revision>
  <cp:lastPrinted>2024-01-03T21:48:41Z</cp:lastPrinted>
  <dcterms:created xsi:type="dcterms:W3CDTF">2021-12-01T23:16:58Z</dcterms:created>
  <dcterms:modified xsi:type="dcterms:W3CDTF">2024-01-03T22:09:19Z</dcterms:modified>
</cp:coreProperties>
</file>